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9" r:id="rId2"/>
    <p:sldId id="262" r:id="rId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43" autoAdjust="0"/>
    <p:restoredTop sz="94660"/>
  </p:normalViewPr>
  <p:slideViewPr>
    <p:cSldViewPr snapToGrid="0">
      <p:cViewPr varScale="1">
        <p:scale>
          <a:sx n="76" d="100"/>
          <a:sy n="76" d="100"/>
        </p:scale>
        <p:origin x="132" y="408"/>
      </p:cViewPr>
      <p:guideLst/>
    </p:cSldViewPr>
  </p:slideViewPr>
  <p:notesTextViewPr>
    <p:cViewPr>
      <p:scale>
        <a:sx n="1" d="1"/>
        <a:sy n="1" d="1"/>
      </p:scale>
      <p:origin x="0" y="0"/>
    </p:cViewPr>
  </p:notesTextViewPr>
  <p:sorterViewPr>
    <p:cViewPr>
      <p:scale>
        <a:sx n="100" d="100"/>
        <a:sy n="100" d="100"/>
      </p:scale>
      <p:origin x="0" y="-234"/>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png"/></Relationships>
</file>

<file path=ppt/media/image1.jpeg>
</file>

<file path=ppt/media/image2.jpe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s-ES" smtClean="0"/>
              <a:t>Haga clic para modificar el estilo de título del patrón</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‹Nº›</a:t>
            </a:fld>
            <a:endParaRPr lang="en-US" dirty="0"/>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transition spd="slow">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smtClean="0"/>
              <a:t>Haga clic para modificar el estilo de texto del patrón</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transition spd="slow">
    <p:randomBar dir="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s-ES" smtClean="0"/>
              <a:t>Haga clic para modificar el estilo de título del patrón</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s-ES" smtClean="0"/>
              <a:t>Haga clic para modificar el estilo de título del patrón</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s-ES" smtClean="0"/>
              <a:t>Haga clic para modificar el estilo de título del patrón</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‹Nº›</a:t>
            </a:fld>
            <a:endParaRPr lang="en-US" dirty="0"/>
          </a:p>
        </p:txBody>
      </p:sp>
    </p:spTree>
  </p:cSld>
  <p:clrMapOvr>
    <a:masterClrMapping/>
  </p:clrMapOvr>
  <p:transition spd="slow">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5/7/2019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‹Nº›</a:t>
            </a:fld>
            <a:endParaRPr lang="en-US" dirty="0"/>
          </a:p>
        </p:txBody>
      </p:sp>
    </p:spTree>
  </p:cSld>
  <p:clrMapOvr>
    <a:masterClrMapping/>
  </p:clrMapOvr>
  <p:transition spd="slow">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Haga clic para modificar el estilo de título del patrón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transition spd="slow">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s-ES" smtClean="0"/>
              <a:t>Haga clic para modificar el estilo de título del patrón</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transition spd="slow">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s-ES" smtClean="0"/>
              <a:t>Haga clic para modificar el estilo de título del patrón</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smtClean="0"/>
              <a:t>Haga clic en el icono para agregar una imagen</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B61BEF0D-F0BB-DE4B-95CE-6DB70DBA9567}" type="datetimeFigureOut">
              <a:rPr lang="en-US" dirty="0"/>
              <a:pPr/>
              <a:t>5/7/2019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transition spd="slow">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s-ES" smtClean="0"/>
              <a:t>Haga clic para modificar el estilo de título del patrón</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5/7/2019</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ransition spd="slow">
    <p:randomBar dir="vert"/>
  </p:transition>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png"/><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5.png"/><Relationship Id="rId4" Type="http://schemas.openxmlformats.org/officeDocument/2006/relationships/oleObject" Target="../embeddings/oleObject2.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5400" y="877899"/>
            <a:ext cx="5468653" cy="1104831"/>
          </a:xfrm>
        </p:spPr>
        <p:txBody>
          <a:bodyPr>
            <a:normAutofit/>
          </a:bodyPr>
          <a:lstStyle/>
          <a:p>
            <a:r>
              <a:rPr lang="es-MX" sz="2800" b="1" dirty="0" smtClean="0">
                <a:latin typeface="Century Gothic" panose="020B0502020202020204" pitchFamily="34" charset="0"/>
              </a:rPr>
              <a:t>PLAYAS MAGICAS</a:t>
            </a:r>
            <a:br>
              <a:rPr lang="es-MX" sz="2800" b="1" dirty="0" smtClean="0">
                <a:latin typeface="Century Gothic" panose="020B0502020202020204" pitchFamily="34" charset="0"/>
              </a:rPr>
            </a:br>
            <a:endParaRPr lang="es-ES" sz="2000" b="1" dirty="0">
              <a:latin typeface="Century Gothic" panose="020B0502020202020204" pitchFamily="34" charset="0"/>
            </a:endParaRPr>
          </a:p>
        </p:txBody>
      </p:sp>
      <p:sp>
        <p:nvSpPr>
          <p:cNvPr id="3" name="Marcador de contenido 2"/>
          <p:cNvSpPr>
            <a:spLocks noGrp="1"/>
          </p:cNvSpPr>
          <p:nvPr>
            <p:ph idx="1"/>
          </p:nvPr>
        </p:nvSpPr>
        <p:spPr>
          <a:xfrm>
            <a:off x="1126297" y="2460707"/>
            <a:ext cx="5806857" cy="3318936"/>
          </a:xfrm>
        </p:spPr>
        <p:txBody>
          <a:bodyPr>
            <a:normAutofit fontScale="92500" lnSpcReduction="20000"/>
          </a:bodyPr>
          <a:lstStyle/>
          <a:p>
            <a:pPr marL="0" indent="0" algn="ctr">
              <a:buNone/>
            </a:pPr>
            <a:r>
              <a:rPr lang="en-US" sz="1400" b="1" dirty="0" smtClean="0">
                <a:latin typeface="Century Gothic" panose="020B0502020202020204" pitchFamily="34" charset="0"/>
              </a:rPr>
              <a:t>DESCRIPCION DEL TOUR</a:t>
            </a:r>
          </a:p>
          <a:p>
            <a:pPr algn="just"/>
            <a:r>
              <a:rPr lang="es-ES" sz="1400" dirty="0" smtClean="0">
                <a:latin typeface="Century Gothic" panose="020B0502020202020204" pitchFamily="34" charset="0"/>
              </a:rPr>
              <a:t>Sumérgete en la belleza natural y los paisajes escénicos de estas encantadoras playas de la costa Oaxaqueña.  Ventanilla, Mazunte, San Agustinillo y Zipolite.</a:t>
            </a:r>
          </a:p>
          <a:p>
            <a:pPr algn="just"/>
            <a:r>
              <a:rPr lang="es-ES" sz="1400" dirty="0" smtClean="0">
                <a:latin typeface="Century Gothic" panose="020B0502020202020204" pitchFamily="34" charset="0"/>
              </a:rPr>
              <a:t>Iniciaremos nuestro tour en la increíble “Isla Ventanilla” en el recorrido podrás observar cocodrilos en su hábitat natural y la extensa flora y fauna de esta hermosa reserva natural protegida por la gente del pueblo, posteriormente nos desplazaremos a  Mazunte que es conocida por su arte local, como la Fábrica de Cosméticos Naturales y sus hermosas playas de aguas turquesas donde disfrutaremos por un lapso de una hora y media para seguir nuestro viaje a una de las playas más famosas del mundo, Zipolite (Playa Nudista), después de un buen bronceado de piel y regresaremos  a la playa de San Agustinillo para relajarnos y degustar de una exquisita Gastronomía Costeña, posteriormente recibirás instrucciones de tu guía para acordar la hora y punto de partida.</a:t>
            </a:r>
          </a:p>
          <a:p>
            <a:pPr marL="0" indent="0" algn="ctr">
              <a:buNone/>
            </a:pPr>
            <a:endParaRPr lang="en-US" sz="1400" b="1" dirty="0" smtClean="0">
              <a:latin typeface="Century Gothic" panose="020B0502020202020204" pitchFamily="34" charset="0"/>
            </a:endParaRPr>
          </a:p>
        </p:txBody>
      </p:sp>
      <p:sp>
        <p:nvSpPr>
          <p:cNvPr id="4" name="Rectangle 2"/>
          <p:cNvSpPr>
            <a:spLocks noChangeArrowheads="1"/>
          </p:cNvSpPr>
          <p:nvPr/>
        </p:nvSpPr>
        <p:spPr bwMode="auto">
          <a:xfrm>
            <a:off x="7189940" y="266804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8" name="Rectángulo redondeado 7"/>
          <p:cNvSpPr/>
          <p:nvPr/>
        </p:nvSpPr>
        <p:spPr>
          <a:xfrm>
            <a:off x="7102257" y="2556932"/>
            <a:ext cx="4334006" cy="3318936"/>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srgbClr val="FF0000"/>
                </a:solidFill>
                <a:latin typeface="Century Gothic" panose="020B0502020202020204" pitchFamily="34" charset="0"/>
              </a:rPr>
              <a:t>Horario</a:t>
            </a:r>
            <a:endParaRPr lang="es-ES" sz="1200" b="1" dirty="0">
              <a:solidFill>
                <a:srgbClr val="FF0000"/>
              </a:solidFill>
              <a:latin typeface="Century Gothic" panose="020B0502020202020204" pitchFamily="34" charset="0"/>
            </a:endParaRPr>
          </a:p>
          <a:p>
            <a:r>
              <a:rPr lang="en-US" sz="1200" b="1" dirty="0" smtClean="0">
                <a:latin typeface="Century Gothic" panose="020B0502020202020204" pitchFamily="34" charset="0"/>
              </a:rPr>
              <a:t>Salida: 9:00 AM</a:t>
            </a:r>
          </a:p>
          <a:p>
            <a:r>
              <a:rPr lang="en-US" sz="1200" b="1" dirty="0" smtClean="0">
                <a:latin typeface="Century Gothic" panose="020B0502020202020204" pitchFamily="34" charset="0"/>
              </a:rPr>
              <a:t>Retorno: 6:00 PM</a:t>
            </a:r>
            <a:endParaRPr lang="es-ES" sz="1200" b="1" dirty="0" smtClean="0">
              <a:latin typeface="Century Gothic" panose="020B0502020202020204" pitchFamily="34" charset="0"/>
            </a:endParaRPr>
          </a:p>
          <a:p>
            <a:r>
              <a:rPr lang="en-US" sz="1200" dirty="0">
                <a:latin typeface="Century Gothic" panose="020B0502020202020204" pitchFamily="34" charset="0"/>
              </a:rPr>
              <a:t> </a:t>
            </a:r>
            <a:endParaRPr lang="es-ES" sz="1200" dirty="0">
              <a:latin typeface="Century Gothic" panose="020B0502020202020204" pitchFamily="34" charset="0"/>
            </a:endParaRPr>
          </a:p>
          <a:p>
            <a:pPr algn="ctr"/>
            <a:r>
              <a:rPr lang="en-US" sz="1200" b="1" dirty="0" smtClean="0">
                <a:solidFill>
                  <a:srgbClr val="FF0000"/>
                </a:solidFill>
                <a:latin typeface="Century Gothic" panose="020B0502020202020204" pitchFamily="34" charset="0"/>
              </a:rPr>
              <a:t>Incluye:</a:t>
            </a:r>
            <a:endParaRPr lang="es-ES" sz="1200" b="1" dirty="0" smtClean="0">
              <a:solidFill>
                <a:srgbClr val="FF0000"/>
              </a:solidFill>
              <a:latin typeface="Century Gothic" panose="020B0502020202020204" pitchFamily="34" charset="0"/>
            </a:endParaRPr>
          </a:p>
          <a:p>
            <a:r>
              <a:rPr lang="en-US" sz="1200" b="1" dirty="0" smtClean="0">
                <a:latin typeface="Century Gothic" panose="020B0502020202020204" pitchFamily="34" charset="0"/>
              </a:rPr>
              <a:t>Transportación Terrestre     Entrada a la reserva              Guía de Turistas                  Aguas Hidratantes                  Seguro de Viajero  </a:t>
            </a:r>
            <a:endParaRPr lang="es-ES" sz="1200" b="1" dirty="0" smtClean="0">
              <a:latin typeface="Century Gothic" panose="020B0502020202020204" pitchFamily="34" charset="0"/>
            </a:endParaRPr>
          </a:p>
          <a:p>
            <a:endParaRPr lang="es-ES" sz="1200" b="1" dirty="0">
              <a:latin typeface="Century Gothic" panose="020B0502020202020204" pitchFamily="34" charset="0"/>
            </a:endParaRPr>
          </a:p>
          <a:p>
            <a:pPr algn="ctr"/>
            <a:r>
              <a:rPr lang="en-US" sz="1200" b="1" dirty="0" smtClean="0">
                <a:solidFill>
                  <a:srgbClr val="FF0000"/>
                </a:solidFill>
                <a:latin typeface="Century Gothic" panose="020B0502020202020204" pitchFamily="34" charset="0"/>
              </a:rPr>
              <a:t>Precio</a:t>
            </a:r>
            <a:endParaRPr lang="es-ES" sz="1200" b="1" dirty="0">
              <a:solidFill>
                <a:srgbClr val="FF0000"/>
              </a:solidFill>
              <a:latin typeface="Century Gothic" panose="020B0502020202020204" pitchFamily="34" charset="0"/>
            </a:endParaRPr>
          </a:p>
          <a:p>
            <a:r>
              <a:rPr lang="en-US" sz="1200" b="1" dirty="0" smtClean="0">
                <a:latin typeface="Century Gothic" panose="020B0502020202020204" pitchFamily="34" charset="0"/>
              </a:rPr>
              <a:t>$850 </a:t>
            </a:r>
            <a:r>
              <a:rPr lang="en-US" sz="1200" b="1" dirty="0">
                <a:latin typeface="Century Gothic" panose="020B0502020202020204" pitchFamily="34" charset="0"/>
              </a:rPr>
              <a:t>°° </a:t>
            </a:r>
            <a:r>
              <a:rPr lang="en-US" sz="1200" b="1" dirty="0" smtClean="0">
                <a:latin typeface="Century Gothic" panose="020B0502020202020204" pitchFamily="34" charset="0"/>
              </a:rPr>
              <a:t>Por Persona</a:t>
            </a:r>
            <a:endParaRPr lang="en-US" sz="1200" b="1" dirty="0">
              <a:latin typeface="Century Gothic" panose="020B0502020202020204" pitchFamily="34" charset="0"/>
            </a:endParaRPr>
          </a:p>
          <a:p>
            <a:r>
              <a:rPr lang="en-US" sz="1200" b="1" dirty="0">
                <a:latin typeface="Century Gothic" panose="020B0502020202020204" pitchFamily="34" charset="0"/>
              </a:rPr>
              <a:t>       </a:t>
            </a:r>
            <a:r>
              <a:rPr lang="en-US" sz="1200" dirty="0">
                <a:latin typeface="Century Gothic" panose="020B0502020202020204" pitchFamily="34" charset="0"/>
              </a:rPr>
              <a:t> </a:t>
            </a:r>
            <a:endParaRPr lang="es-ES" sz="1200" dirty="0">
              <a:latin typeface="Century Gothic" panose="020B0502020202020204" pitchFamily="34" charset="0"/>
            </a:endParaRPr>
          </a:p>
          <a:p>
            <a:pPr algn="ctr"/>
            <a:r>
              <a:rPr lang="en-US" sz="1200" b="1" dirty="0" smtClean="0">
                <a:solidFill>
                  <a:srgbClr val="FF0000"/>
                </a:solidFill>
                <a:latin typeface="Century Gothic" panose="020B0502020202020204" pitchFamily="34" charset="0"/>
              </a:rPr>
              <a:t>Recomendaciones</a:t>
            </a:r>
            <a:endParaRPr lang="es-ES" sz="1200" dirty="0">
              <a:solidFill>
                <a:srgbClr val="FF0000"/>
              </a:solidFill>
              <a:latin typeface="Century Gothic" panose="020B0502020202020204" pitchFamily="34" charset="0"/>
            </a:endParaRPr>
          </a:p>
          <a:p>
            <a:r>
              <a:rPr lang="en-US" sz="1200" b="1" dirty="0" smtClean="0">
                <a:latin typeface="Century Gothic" panose="020B0502020202020204" pitchFamily="34" charset="0"/>
              </a:rPr>
              <a:t>Traje de Baño    </a:t>
            </a:r>
            <a:r>
              <a:rPr lang="en-US" sz="1200" b="1" dirty="0">
                <a:latin typeface="Century Gothic" panose="020B0502020202020204" pitchFamily="34" charset="0"/>
              </a:rPr>
              <a:t>              </a:t>
            </a:r>
            <a:r>
              <a:rPr lang="en-US" sz="1200" b="1" dirty="0" smtClean="0">
                <a:latin typeface="Century Gothic" panose="020B0502020202020204" pitchFamily="34" charset="0"/>
              </a:rPr>
              <a:t>Toalla</a:t>
            </a:r>
            <a:r>
              <a:rPr lang="en-US" sz="1200" b="1" dirty="0">
                <a:latin typeface="Century Gothic" panose="020B0502020202020204" pitchFamily="34" charset="0"/>
              </a:rPr>
              <a:t> </a:t>
            </a:r>
            <a:r>
              <a:rPr lang="en-US" sz="1200" b="1" dirty="0" smtClean="0">
                <a:latin typeface="Century Gothic" panose="020B0502020202020204" pitchFamily="34" charset="0"/>
              </a:rPr>
              <a:t>                                           Bloqueador                     </a:t>
            </a:r>
            <a:r>
              <a:rPr lang="en-US" sz="1200" b="1" dirty="0">
                <a:latin typeface="Century Gothic" panose="020B0502020202020204" pitchFamily="34" charset="0"/>
              </a:rPr>
              <a:t>Sandalias</a:t>
            </a:r>
          </a:p>
          <a:p>
            <a:endParaRPr lang="es-ES" sz="1200" b="1" dirty="0">
              <a:latin typeface="Century Gothic" panose="020B0502020202020204" pitchFamily="34" charset="0"/>
            </a:endParaRPr>
          </a:p>
          <a:p>
            <a:pPr algn="ctr"/>
            <a:endParaRPr lang="es-ES" sz="1200" b="1" dirty="0">
              <a:latin typeface="Century Gothic" panose="020B0502020202020204" pitchFamily="34" charset="0"/>
            </a:endParaRPr>
          </a:p>
        </p:txBody>
      </p:sp>
      <p:sp>
        <p:nvSpPr>
          <p:cNvPr id="10" name="Rectangle 6"/>
          <p:cNvSpPr>
            <a:spLocks noChangeArrowheads="1"/>
          </p:cNvSpPr>
          <p:nvPr/>
        </p:nvSpPr>
        <p:spPr bwMode="auto">
          <a:xfrm>
            <a:off x="-165100" y="-1343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12" name="Rectangle 8"/>
          <p:cNvSpPr>
            <a:spLocks noChangeArrowheads="1"/>
          </p:cNvSpPr>
          <p:nvPr/>
        </p:nvSpPr>
        <p:spPr bwMode="auto">
          <a:xfrm>
            <a:off x="3535078" y="5143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pic>
        <p:nvPicPr>
          <p:cNvPr id="5" name="Imagen 4"/>
          <p:cNvPicPr>
            <a:picLocks noChangeAspect="1"/>
          </p:cNvPicPr>
          <p:nvPr/>
        </p:nvPicPr>
        <p:blipFill>
          <a:blip r:embed="rId3"/>
          <a:stretch>
            <a:fillRect/>
          </a:stretch>
        </p:blipFill>
        <p:spPr>
          <a:xfrm>
            <a:off x="3509432" y="5377635"/>
            <a:ext cx="3508274" cy="893828"/>
          </a:xfrm>
          <a:prstGeom prst="rect">
            <a:avLst/>
          </a:prstGeom>
        </p:spPr>
      </p:pic>
      <p:sp>
        <p:nvSpPr>
          <p:cNvPr id="6" name="Rectangle 7"/>
          <p:cNvSpPr>
            <a:spLocks noChangeArrowheads="1"/>
          </p:cNvSpPr>
          <p:nvPr/>
        </p:nvSpPr>
        <p:spPr bwMode="auto">
          <a:xfrm>
            <a:off x="6362700" y="585876"/>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graphicFrame>
        <p:nvGraphicFramePr>
          <p:cNvPr id="7" name="Objeto 6"/>
          <p:cNvGraphicFramePr>
            <a:graphicFrameLocks noChangeAspect="1"/>
          </p:cNvGraphicFramePr>
          <p:nvPr>
            <p:extLst>
              <p:ext uri="{D42A27DB-BD31-4B8C-83A1-F6EECF244321}">
                <p14:modId xmlns:p14="http://schemas.microsoft.com/office/powerpoint/2010/main" val="3835348896"/>
              </p:ext>
            </p:extLst>
          </p:nvPr>
        </p:nvGraphicFramePr>
        <p:xfrm>
          <a:off x="6933154" y="585876"/>
          <a:ext cx="4325395" cy="1819275"/>
        </p:xfrm>
        <a:graphic>
          <a:graphicData uri="http://schemas.openxmlformats.org/presentationml/2006/ole">
            <mc:AlternateContent xmlns:mc="http://schemas.openxmlformats.org/markup-compatibility/2006">
              <mc:Choice xmlns:v="urn:schemas-microsoft-com:vml" Requires="v">
                <p:oleObj spid="_x0000_s13336" name="Imagen de mapa de bits" r:id="rId4" imgW="9276190" imgH="3448531" progId="Paint.Picture">
                  <p:embed/>
                </p:oleObj>
              </mc:Choice>
              <mc:Fallback>
                <p:oleObj name="Imagen de mapa de bits" r:id="rId4" imgW="9276190" imgH="3448531" progId="Paint.Picture">
                  <p:embed/>
                  <p:pic>
                    <p:nvPicPr>
                      <p:cNvPr id="0" name="Object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33154" y="585876"/>
                        <a:ext cx="4325395" cy="1819275"/>
                      </a:xfrm>
                      <a:prstGeom prst="rect">
                        <a:avLst/>
                      </a:prstGeom>
                      <a:noFill/>
                    </p:spPr>
                  </p:pic>
                </p:oleObj>
              </mc:Fallback>
            </mc:AlternateContent>
          </a:graphicData>
        </a:graphic>
      </p:graphicFrame>
    </p:spTree>
    <p:extLst>
      <p:ext uri="{BB962C8B-B14F-4D97-AF65-F5344CB8AC3E}">
        <p14:creationId xmlns:p14="http://schemas.microsoft.com/office/powerpoint/2010/main" val="1756428530"/>
      </p:ext>
    </p:extLst>
  </p:cSld>
  <p:clrMapOvr>
    <a:masterClrMapping/>
  </p:clrMapOvr>
  <p:transition spd="slow">
    <p:randomBar dir="ver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95400" y="799125"/>
            <a:ext cx="5468653" cy="1104831"/>
          </a:xfrm>
        </p:spPr>
        <p:txBody>
          <a:bodyPr>
            <a:normAutofit/>
          </a:bodyPr>
          <a:lstStyle/>
          <a:p>
            <a:r>
              <a:rPr lang="es-MX" sz="2800" b="1" dirty="0" smtClean="0">
                <a:latin typeface="Century Gothic" panose="020B0502020202020204" pitchFamily="34" charset="0"/>
              </a:rPr>
              <a:t>MAGICAL BEACHES</a:t>
            </a:r>
            <a:endParaRPr lang="es-ES" sz="2800" b="1" dirty="0">
              <a:latin typeface="Century Gothic" panose="020B0502020202020204" pitchFamily="34" charset="0"/>
            </a:endParaRPr>
          </a:p>
        </p:txBody>
      </p:sp>
      <p:sp>
        <p:nvSpPr>
          <p:cNvPr id="3" name="Marcador de contenido 2"/>
          <p:cNvSpPr>
            <a:spLocks noGrp="1"/>
          </p:cNvSpPr>
          <p:nvPr>
            <p:ph idx="1"/>
          </p:nvPr>
        </p:nvSpPr>
        <p:spPr>
          <a:xfrm>
            <a:off x="1295400" y="2556932"/>
            <a:ext cx="5681597" cy="3318936"/>
          </a:xfrm>
        </p:spPr>
        <p:txBody>
          <a:bodyPr>
            <a:normAutofit fontScale="55000" lnSpcReduction="20000"/>
          </a:bodyPr>
          <a:lstStyle/>
          <a:p>
            <a:pPr marL="0" indent="0" algn="ctr">
              <a:buNone/>
            </a:pPr>
            <a:r>
              <a:rPr lang="en-US" sz="1400" b="1" i="1" dirty="0" smtClean="0">
                <a:latin typeface="Century Gothic" panose="020B0502020202020204" pitchFamily="34" charset="0"/>
              </a:rPr>
              <a:t>TOUR DESCRIPTION</a:t>
            </a:r>
          </a:p>
          <a:p>
            <a:r>
              <a:rPr lang="es-ES" dirty="0">
                <a:latin typeface="Century Gothic" panose="020B0502020202020204" pitchFamily="34" charset="0"/>
              </a:rPr>
              <a:t>Immerse yourself in the natural beauty and scenic landscapes of these enchanting beaches of the </a:t>
            </a:r>
            <a:r>
              <a:rPr lang="es-ES" dirty="0" smtClean="0">
                <a:latin typeface="Century Gothic" panose="020B0502020202020204" pitchFamily="34" charset="0"/>
              </a:rPr>
              <a:t>Oaxaca </a:t>
            </a:r>
            <a:r>
              <a:rPr lang="es-ES" dirty="0">
                <a:latin typeface="Century Gothic" panose="020B0502020202020204" pitchFamily="34" charset="0"/>
              </a:rPr>
              <a:t>coast. / Ventanilla, Mazunte, San Agustinillo and Zipolite.</a:t>
            </a:r>
          </a:p>
          <a:p>
            <a:r>
              <a:rPr lang="es-ES" dirty="0">
                <a:latin typeface="Century Gothic" panose="020B0502020202020204" pitchFamily="34" charset="0"/>
              </a:rPr>
              <a:t>We will start our tour in the incredible "Isla Ventanilla" in the tour you will see crocodiles in their natural habitat and the extensive flora and fauna of this beautiful nature reserve protected by the people of the town, later we will move to Mazunte which is known for its local art , like the Factory of Natural Cosmetics and its beautiful turquoise beaches where we will enjoy for an hour and a half to continue our trip to one of the most famous beaches in the world, Zipolite (Nude Beach), after a good tan of skin and return to the beach of San Agustinillo to relax and taste an exquisite Gastronomy Costeña, later you will receive instructions from your guide to agree the time and point of departure.</a:t>
            </a:r>
          </a:p>
          <a:p>
            <a:pPr marL="0" indent="0" algn="just">
              <a:buNone/>
            </a:pPr>
            <a:endParaRPr lang="es-ES" dirty="0"/>
          </a:p>
        </p:txBody>
      </p:sp>
      <p:sp>
        <p:nvSpPr>
          <p:cNvPr id="4" name="Rectangle 2"/>
          <p:cNvSpPr>
            <a:spLocks noChangeArrowheads="1"/>
          </p:cNvSpPr>
          <p:nvPr/>
        </p:nvSpPr>
        <p:spPr bwMode="auto">
          <a:xfrm>
            <a:off x="7189940" y="266804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solidFill>
                <a:prstClr val="black"/>
              </a:solidFill>
            </a:endParaRPr>
          </a:p>
        </p:txBody>
      </p:sp>
      <p:sp>
        <p:nvSpPr>
          <p:cNvPr id="8" name="Rectángulo redondeado 7"/>
          <p:cNvSpPr/>
          <p:nvPr/>
        </p:nvSpPr>
        <p:spPr>
          <a:xfrm>
            <a:off x="7102257" y="2556932"/>
            <a:ext cx="4334006" cy="3412068"/>
          </a:xfrm>
          <a:prstGeom prst="round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rgbClr val="FF0000"/>
                </a:solidFill>
                <a:latin typeface="Century Gothic" panose="020B0502020202020204" pitchFamily="34" charset="0"/>
              </a:rPr>
              <a:t>Schedules: </a:t>
            </a:r>
            <a:r>
              <a:rPr lang="en-US" sz="1200" b="1" dirty="0" smtClean="0">
                <a:solidFill>
                  <a:srgbClr val="FF0000"/>
                </a:solidFill>
                <a:latin typeface="Century Gothic" panose="020B0502020202020204" pitchFamily="34" charset="0"/>
              </a:rPr>
              <a:t>                                  Price:</a:t>
            </a:r>
            <a:endParaRPr lang="es-ES" sz="1200" b="1" dirty="0">
              <a:solidFill>
                <a:srgbClr val="FF0000"/>
              </a:solidFill>
              <a:latin typeface="Century Gothic" panose="020B0502020202020204" pitchFamily="34" charset="0"/>
            </a:endParaRPr>
          </a:p>
          <a:p>
            <a:r>
              <a:rPr lang="es-MX" sz="1200" b="1" dirty="0" smtClean="0">
                <a:solidFill>
                  <a:prstClr val="white"/>
                </a:solidFill>
                <a:latin typeface="Century Gothic" panose="020B0502020202020204" pitchFamily="34" charset="0"/>
              </a:rPr>
              <a:t>Departure: 9:00 AM                $1,200.00 Per Person</a:t>
            </a:r>
          </a:p>
          <a:p>
            <a:r>
              <a:rPr lang="es-MX" sz="1200" b="1" dirty="0" smtClean="0">
                <a:solidFill>
                  <a:prstClr val="white"/>
                </a:solidFill>
                <a:latin typeface="Century Gothic" panose="020B0502020202020204" pitchFamily="34" charset="0"/>
              </a:rPr>
              <a:t>Return: 6:00 PM</a:t>
            </a:r>
            <a:endParaRPr lang="es-ES" sz="1200" b="1" dirty="0">
              <a:solidFill>
                <a:prstClr val="white"/>
              </a:solidFill>
              <a:latin typeface="Century Gothic" panose="020B0502020202020204" pitchFamily="34" charset="0"/>
            </a:endParaRPr>
          </a:p>
          <a:p>
            <a:r>
              <a:rPr lang="en-US" sz="1200" dirty="0">
                <a:solidFill>
                  <a:prstClr val="white"/>
                </a:solidFill>
                <a:latin typeface="Century Gothic" panose="020B0502020202020204" pitchFamily="34" charset="0"/>
              </a:rPr>
              <a:t> </a:t>
            </a:r>
            <a:endParaRPr lang="es-ES" sz="1200" dirty="0">
              <a:solidFill>
                <a:prstClr val="white"/>
              </a:solidFill>
              <a:latin typeface="Century Gothic" panose="020B0502020202020204" pitchFamily="34" charset="0"/>
            </a:endParaRPr>
          </a:p>
          <a:p>
            <a:r>
              <a:rPr lang="en-US" sz="1200" b="1" dirty="0">
                <a:solidFill>
                  <a:srgbClr val="FF0000"/>
                </a:solidFill>
                <a:latin typeface="Century Gothic" panose="020B0502020202020204" pitchFamily="34" charset="0"/>
              </a:rPr>
              <a:t>Includes</a:t>
            </a:r>
            <a:r>
              <a:rPr lang="en-US" sz="1200" b="1" dirty="0" smtClean="0">
                <a:solidFill>
                  <a:srgbClr val="FF0000"/>
                </a:solidFill>
                <a:latin typeface="Century Gothic" panose="020B0502020202020204" pitchFamily="34" charset="0"/>
              </a:rPr>
              <a:t>: </a:t>
            </a:r>
            <a:r>
              <a:rPr lang="en-US" sz="1200" b="1" dirty="0" smtClean="0">
                <a:solidFill>
                  <a:schemeClr val="bg1"/>
                </a:solidFill>
                <a:latin typeface="Century Gothic" panose="020B0502020202020204" pitchFamily="34" charset="0"/>
              </a:rPr>
              <a:t>Land Transportation, Boat Ride, Hydrating Beverages, Tour Guide, Traveler Insurance.</a:t>
            </a:r>
            <a:endParaRPr lang="es-ES" sz="1200" b="1" dirty="0">
              <a:solidFill>
                <a:schemeClr val="bg1"/>
              </a:solidFill>
              <a:latin typeface="Century Gothic" panose="020B0502020202020204" pitchFamily="34" charset="0"/>
            </a:endParaRPr>
          </a:p>
          <a:p>
            <a:r>
              <a:rPr lang="en-US" sz="1200" dirty="0">
                <a:solidFill>
                  <a:prstClr val="white"/>
                </a:solidFill>
                <a:latin typeface="Century Gothic" panose="020B0502020202020204" pitchFamily="34" charset="0"/>
              </a:rPr>
              <a:t> </a:t>
            </a:r>
            <a:endParaRPr lang="es-ES" sz="1200" dirty="0">
              <a:solidFill>
                <a:prstClr val="white"/>
              </a:solidFill>
              <a:latin typeface="Century Gothic" panose="020B0502020202020204" pitchFamily="34" charset="0"/>
            </a:endParaRPr>
          </a:p>
          <a:p>
            <a:r>
              <a:rPr lang="en-US" sz="1200" b="1" dirty="0">
                <a:solidFill>
                  <a:srgbClr val="FF0000"/>
                </a:solidFill>
                <a:latin typeface="Century Gothic" panose="020B0502020202020204" pitchFamily="34" charset="0"/>
              </a:rPr>
              <a:t>What to bring</a:t>
            </a:r>
            <a:r>
              <a:rPr lang="en-US" sz="1200" b="1" dirty="0" smtClean="0">
                <a:solidFill>
                  <a:srgbClr val="FF0000"/>
                </a:solidFill>
                <a:latin typeface="Century Gothic" panose="020B0502020202020204" pitchFamily="34" charset="0"/>
              </a:rPr>
              <a:t>? </a:t>
            </a:r>
            <a:endParaRPr lang="es-ES" sz="1200" dirty="0">
              <a:solidFill>
                <a:srgbClr val="FF0000"/>
              </a:solidFill>
              <a:latin typeface="Century Gothic" panose="020B0502020202020204" pitchFamily="34" charset="0"/>
            </a:endParaRPr>
          </a:p>
          <a:p>
            <a:r>
              <a:rPr lang="es-MX" sz="1200" b="1" dirty="0" smtClean="0">
                <a:solidFill>
                  <a:prstClr val="white"/>
                </a:solidFill>
                <a:latin typeface="Century Gothic" panose="020B0502020202020204" pitchFamily="34" charset="0"/>
              </a:rPr>
              <a:t>Bathing Suit, Sandals, Towel, Sunscreen</a:t>
            </a:r>
            <a:r>
              <a:rPr lang="es-MX" sz="1200" b="1" dirty="0">
                <a:solidFill>
                  <a:prstClr val="white"/>
                </a:solidFill>
                <a:latin typeface="Century Gothic" panose="020B0502020202020204" pitchFamily="34" charset="0"/>
              </a:rPr>
              <a:t> </a:t>
            </a:r>
            <a:r>
              <a:rPr lang="es-MX" sz="1200" b="1" dirty="0" smtClean="0">
                <a:solidFill>
                  <a:prstClr val="white"/>
                </a:solidFill>
                <a:latin typeface="Century Gothic" panose="020B0502020202020204" pitchFamily="34" charset="0"/>
              </a:rPr>
              <a:t>and Hat.</a:t>
            </a:r>
            <a:endParaRPr lang="es-ES" sz="1200" b="1" dirty="0">
              <a:solidFill>
                <a:prstClr val="white"/>
              </a:solidFill>
              <a:latin typeface="Century Gothic" panose="020B0502020202020204" pitchFamily="34" charset="0"/>
            </a:endParaRPr>
          </a:p>
          <a:p>
            <a:r>
              <a:rPr lang="en-US" sz="1200" b="1" dirty="0" smtClean="0">
                <a:solidFill>
                  <a:prstClr val="white"/>
                </a:solidFill>
                <a:latin typeface="Century Gothic" panose="020B0502020202020204" pitchFamily="34" charset="0"/>
              </a:rPr>
              <a:t> </a:t>
            </a:r>
            <a:endParaRPr lang="es-ES" sz="1200" b="1" dirty="0">
              <a:solidFill>
                <a:prstClr val="white"/>
              </a:solidFill>
              <a:latin typeface="Century Gothic" panose="020B0502020202020204" pitchFamily="34" charset="0"/>
            </a:endParaRPr>
          </a:p>
          <a:p>
            <a:r>
              <a:rPr lang="en-US" sz="1200" b="1" dirty="0" smtClean="0">
                <a:solidFill>
                  <a:prstClr val="white"/>
                </a:solidFill>
                <a:latin typeface="Century Gothic" panose="020B0502020202020204" pitchFamily="34" charset="0"/>
              </a:rPr>
              <a:t> </a:t>
            </a:r>
            <a:endParaRPr lang="es-ES" sz="1200" b="1" dirty="0">
              <a:solidFill>
                <a:prstClr val="white"/>
              </a:solidFill>
              <a:latin typeface="Century Gothic" panose="020B0502020202020204" pitchFamily="34" charset="0"/>
            </a:endParaRPr>
          </a:p>
          <a:p>
            <a:pPr algn="ctr"/>
            <a:endParaRPr lang="es-ES" sz="1200" b="1" dirty="0">
              <a:solidFill>
                <a:prstClr val="white"/>
              </a:solidFill>
              <a:latin typeface="Century Gothic" panose="020B0502020202020204" pitchFamily="34" charset="0"/>
            </a:endParaRPr>
          </a:p>
        </p:txBody>
      </p:sp>
      <p:sp>
        <p:nvSpPr>
          <p:cNvPr id="6" name="Rectangle 4"/>
          <p:cNvSpPr>
            <a:spLocks noChangeArrowheads="1"/>
          </p:cNvSpPr>
          <p:nvPr/>
        </p:nvSpPr>
        <p:spPr bwMode="auto">
          <a:xfrm>
            <a:off x="8775700" y="5715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sp>
        <p:nvSpPr>
          <p:cNvPr id="10" name="Rectangle 6"/>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s-ES"/>
          </a:p>
        </p:txBody>
      </p:sp>
      <p:pic>
        <p:nvPicPr>
          <p:cNvPr id="12" name="Imagen 11"/>
          <p:cNvPicPr>
            <a:picLocks noChangeAspect="1"/>
          </p:cNvPicPr>
          <p:nvPr/>
        </p:nvPicPr>
        <p:blipFill>
          <a:blip r:embed="rId3"/>
          <a:stretch>
            <a:fillRect/>
          </a:stretch>
        </p:blipFill>
        <p:spPr>
          <a:xfrm>
            <a:off x="7580160" y="4928167"/>
            <a:ext cx="3378200" cy="947701"/>
          </a:xfrm>
          <a:prstGeom prst="rect">
            <a:avLst/>
          </a:prstGeom>
        </p:spPr>
      </p:pic>
      <p:graphicFrame>
        <p:nvGraphicFramePr>
          <p:cNvPr id="9" name="Objeto 8"/>
          <p:cNvGraphicFramePr>
            <a:graphicFrameLocks noChangeAspect="1"/>
          </p:cNvGraphicFramePr>
          <p:nvPr>
            <p:extLst>
              <p:ext uri="{D42A27DB-BD31-4B8C-83A1-F6EECF244321}">
                <p14:modId xmlns:p14="http://schemas.microsoft.com/office/powerpoint/2010/main" val="1715370023"/>
              </p:ext>
            </p:extLst>
          </p:nvPr>
        </p:nvGraphicFramePr>
        <p:xfrm>
          <a:off x="6933154" y="585876"/>
          <a:ext cx="4325395" cy="1819275"/>
        </p:xfrm>
        <a:graphic>
          <a:graphicData uri="http://schemas.openxmlformats.org/presentationml/2006/ole">
            <mc:AlternateContent xmlns:mc="http://schemas.openxmlformats.org/markup-compatibility/2006">
              <mc:Choice xmlns:v="urn:schemas-microsoft-com:vml" Requires="v">
                <p:oleObj spid="_x0000_s16388" name="Imagen de mapa de bits" r:id="rId4" imgW="9276190" imgH="3448531" progId="Paint.Picture">
                  <p:embed/>
                </p:oleObj>
              </mc:Choice>
              <mc:Fallback>
                <p:oleObj name="Imagen de mapa de bits" r:id="rId4" imgW="9276190" imgH="3448531" progId="Paint.Picture">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33154" y="585876"/>
                        <a:ext cx="4325395" cy="1819275"/>
                      </a:xfrm>
                      <a:prstGeom prst="rect">
                        <a:avLst/>
                      </a:prstGeom>
                      <a:noFill/>
                    </p:spPr>
                  </p:pic>
                </p:oleObj>
              </mc:Fallback>
            </mc:AlternateContent>
          </a:graphicData>
        </a:graphic>
      </p:graphicFrame>
    </p:spTree>
    <p:extLst>
      <p:ext uri="{BB962C8B-B14F-4D97-AF65-F5344CB8AC3E}">
        <p14:creationId xmlns:p14="http://schemas.microsoft.com/office/powerpoint/2010/main" val="2759581961"/>
      </p:ext>
    </p:extLst>
  </p:cSld>
  <p:clrMapOvr>
    <a:masterClrMapping/>
  </p:clrMapOvr>
  <p:transition spd="slow">
    <p:randomBar dir="vert"/>
  </p:transition>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ánico">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docProps/app.xml><?xml version="1.0" encoding="utf-8"?>
<Properties xmlns="http://schemas.openxmlformats.org/officeDocument/2006/extended-properties" xmlns:vt="http://schemas.openxmlformats.org/officeDocument/2006/docPropsVTypes">
  <Template>Organic</Template>
  <TotalTime>2608</TotalTime>
  <Words>359</Words>
  <Application>Microsoft Office PowerPoint</Application>
  <PresentationFormat>Panorámica</PresentationFormat>
  <Paragraphs>30</Paragraphs>
  <Slides>2</Slides>
  <Notes>0</Notes>
  <HiddenSlides>0</HiddenSlides>
  <MMClips>0</MMClips>
  <ScaleCrop>false</ScaleCrop>
  <HeadingPairs>
    <vt:vector size="8" baseType="variant">
      <vt:variant>
        <vt:lpstr>Fuentes usadas</vt:lpstr>
      </vt:variant>
      <vt:variant>
        <vt:i4>3</vt:i4>
      </vt:variant>
      <vt:variant>
        <vt:lpstr>Tema</vt:lpstr>
      </vt:variant>
      <vt:variant>
        <vt:i4>1</vt:i4>
      </vt:variant>
      <vt:variant>
        <vt:lpstr>Servidores OLE incrustados</vt:lpstr>
      </vt:variant>
      <vt:variant>
        <vt:i4>1</vt:i4>
      </vt:variant>
      <vt:variant>
        <vt:lpstr>Títulos de diapositiva</vt:lpstr>
      </vt:variant>
      <vt:variant>
        <vt:i4>2</vt:i4>
      </vt:variant>
    </vt:vector>
  </HeadingPairs>
  <TitlesOfParts>
    <vt:vector size="7" baseType="lpstr">
      <vt:lpstr>Arial</vt:lpstr>
      <vt:lpstr>Century Gothic</vt:lpstr>
      <vt:lpstr>Garamond</vt:lpstr>
      <vt:lpstr>Orgánico</vt:lpstr>
      <vt:lpstr>Imagen de mapa de bits</vt:lpstr>
      <vt:lpstr>PLAYAS MAGICAS </vt:lpstr>
      <vt:lpstr>MAGICAL BEACHES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TOURIST GUIDE</dc:title>
  <dc:creator>Mike Fierro</dc:creator>
  <cp:lastModifiedBy>Mike Fierro</cp:lastModifiedBy>
  <cp:revision>89</cp:revision>
  <dcterms:created xsi:type="dcterms:W3CDTF">2019-04-11T00:54:13Z</dcterms:created>
  <dcterms:modified xsi:type="dcterms:W3CDTF">2019-05-07T17:16:30Z</dcterms:modified>
</cp:coreProperties>
</file>